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57" r:id="rId3"/>
    <p:sldId id="258" r:id="rId4"/>
    <p:sldId id="262" r:id="rId5"/>
    <p:sldId id="259" r:id="rId6"/>
    <p:sldId id="263" r:id="rId7"/>
    <p:sldId id="260" r:id="rId8"/>
    <p:sldId id="261" r:id="rId9"/>
    <p:sldId id="264" r:id="rId10"/>
    <p:sldId id="265" r:id="rId11"/>
    <p:sldId id="273" r:id="rId12"/>
    <p:sldId id="266" r:id="rId13"/>
    <p:sldId id="272" r:id="rId14"/>
    <p:sldId id="267" r:id="rId15"/>
    <p:sldId id="271" r:id="rId16"/>
    <p:sldId id="268" r:id="rId17"/>
    <p:sldId id="270" r:id="rId18"/>
    <p:sldId id="269"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HN"/>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BCBCCC-4605-4160-BA89-B442DE275D00}" type="datetimeFigureOut">
              <a:rPr lang="es-HN" smtClean="0"/>
              <a:pPr/>
              <a:t>06/11/2009</a:t>
            </a:fld>
            <a:endParaRPr lang="es-HN"/>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HN"/>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HN"/>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HN"/>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175811-A359-459A-8202-746AD9FAD4FC}" type="slidenum">
              <a:rPr lang="es-HN" smtClean="0"/>
              <a:pPr/>
              <a:t>‹#›</a:t>
            </a:fld>
            <a:endParaRPr lang="es-H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HN" dirty="0"/>
          </a:p>
        </p:txBody>
      </p:sp>
      <p:sp>
        <p:nvSpPr>
          <p:cNvPr id="4" name="3 Marcador de número de diapositiva"/>
          <p:cNvSpPr>
            <a:spLocks noGrp="1"/>
          </p:cNvSpPr>
          <p:nvPr>
            <p:ph type="sldNum" sz="quarter" idx="10"/>
          </p:nvPr>
        </p:nvSpPr>
        <p:spPr/>
        <p:txBody>
          <a:bodyPr/>
          <a:lstStyle/>
          <a:p>
            <a:fld id="{C0175811-A359-459A-8202-746AD9FAD4FC}" type="slidenum">
              <a:rPr lang="es-HN" smtClean="0"/>
              <a:pPr/>
              <a:t>7</a:t>
            </a:fld>
            <a:endParaRPr lang="es-H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88EEB5D2-444D-4B68-990D-76A39D9D4664}" type="datetimeFigureOut">
              <a:rPr lang="en-US" smtClean="0"/>
              <a:pPr/>
              <a:t>11/6/2009</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EBB86FBA-EF2B-45D9-860C-C6B8082EA8E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8EEB5D2-444D-4B68-990D-76A39D9D4664}" type="datetimeFigureOut">
              <a:rPr lang="en-US" smtClean="0"/>
              <a:pPr/>
              <a:t>11/6/2009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B86FBA-EF2B-45D9-860C-C6B8082EA8E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8EEB5D2-444D-4B68-990D-76A39D9D4664}" type="datetimeFigureOut">
              <a:rPr lang="en-US" smtClean="0"/>
              <a:pPr/>
              <a:t>11/6/2009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B86FBA-EF2B-45D9-860C-C6B8082EA8E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88EEB5D2-444D-4B68-990D-76A39D9D4664}" type="datetimeFigureOut">
              <a:rPr lang="en-US" smtClean="0"/>
              <a:pPr/>
              <a:t>11/6/2009</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EBB86FBA-EF2B-45D9-860C-C6B8082EA8E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88EEB5D2-444D-4B68-990D-76A39D9D4664}" type="datetimeFigureOut">
              <a:rPr lang="en-US" smtClean="0"/>
              <a:pPr/>
              <a:t>11/6/2009</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EBB86FBA-EF2B-45D9-860C-C6B8082EA8E0}"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88EEB5D2-444D-4B68-990D-76A39D9D4664}" type="datetimeFigureOut">
              <a:rPr lang="en-US" smtClean="0"/>
              <a:pPr/>
              <a:t>11/6/2009</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EBB86FBA-EF2B-45D9-860C-C6B8082EA8E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88EEB5D2-444D-4B68-990D-76A39D9D4664}" type="datetimeFigureOut">
              <a:rPr lang="en-US" smtClean="0"/>
              <a:pPr/>
              <a:t>11/6/2009</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EBB86FBA-EF2B-45D9-860C-C6B8082EA8E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8EEB5D2-444D-4B68-990D-76A39D9D4664}" type="datetimeFigureOut">
              <a:rPr lang="en-US" smtClean="0"/>
              <a:pPr/>
              <a:t>11/6/2009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B86FBA-EF2B-45D9-860C-C6B8082EA8E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88EEB5D2-444D-4B68-990D-76A39D9D4664}" type="datetimeFigureOut">
              <a:rPr lang="en-US" smtClean="0"/>
              <a:pPr/>
              <a:t>11/6/2009</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EBB86FBA-EF2B-45D9-860C-C6B8082EA8E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88EEB5D2-444D-4B68-990D-76A39D9D4664}" type="datetimeFigureOut">
              <a:rPr lang="en-US" smtClean="0"/>
              <a:pPr/>
              <a:t>11/6/2009</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EBB86FBA-EF2B-45D9-860C-C6B8082EA8E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88EEB5D2-444D-4B68-990D-76A39D9D4664}" type="datetimeFigureOut">
              <a:rPr lang="en-US" smtClean="0"/>
              <a:pPr/>
              <a:t>11/6/2009</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EBB86FBA-EF2B-45D9-860C-C6B8082EA8E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88EEB5D2-444D-4B68-990D-76A39D9D4664}" type="datetimeFigureOut">
              <a:rPr lang="en-US" smtClean="0"/>
              <a:pPr/>
              <a:t>11/6/2009</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EBB86FBA-EF2B-45D9-860C-C6B8082EA8E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hyperlink" Target="http://psychclassics.yorku.ca/Bandura/bobo.htm" TargetMode="External"/><Relationship Id="rId3" Type="http://schemas.openxmlformats.org/officeDocument/2006/relationships/hyperlink" Target="http://www.experiment-resources.com/bobo-doll-experiment.html" TargetMode="External"/><Relationship Id="rId7" Type="http://schemas.openxmlformats.org/officeDocument/2006/relationships/hyperlink" Target="http://psychology.about.com/b/2008/06/09/watch-video-of-banduras-famous-bobo-doll-experiment.htm" TargetMode="External"/><Relationship Id="rId2" Type="http://schemas.openxmlformats.org/officeDocument/2006/relationships/hyperlink" Target="http://en.wikipedia.org/wiki/Bobo_doll_experiment" TargetMode="External"/><Relationship Id="rId1" Type="http://schemas.openxmlformats.org/officeDocument/2006/relationships/slideLayout" Target="../slideLayouts/slideLayout2.xml"/><Relationship Id="rId6" Type="http://schemas.openxmlformats.org/officeDocument/2006/relationships/hyperlink" Target="http://www.des.emory.edu/mfp/bandurabio.html" TargetMode="External"/><Relationship Id="rId5" Type="http://schemas.openxmlformats.org/officeDocument/2006/relationships/hyperlink" Target="http://www.youtube.com/watch?v=vdh7MngntnI" TargetMode="External"/><Relationship Id="rId4" Type="http://schemas.openxmlformats.org/officeDocument/2006/relationships/hyperlink" Target="http://images.google.hn/images?gbv=2&amp;hl=es&amp;q=bobo+doll+experiment&amp;um=1&amp;ie=UTF-8&amp;ei=K1T0SobmOci0tgf6_cGrAw&amp;sa=X&amp;oi=image_result_group&amp;ct=title&amp;resnum=4&amp;ved=0CCQQsAQwAw"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Albert </a:t>
            </a:r>
            <a:r>
              <a:rPr lang="en-US" dirty="0" err="1" smtClean="0"/>
              <a:t>Bandura</a:t>
            </a:r>
            <a:endParaRPr lang="en-US" dirty="0"/>
          </a:p>
        </p:txBody>
      </p:sp>
      <p:sp>
        <p:nvSpPr>
          <p:cNvPr id="3" name="Subtitle 2"/>
          <p:cNvSpPr>
            <a:spLocks noGrp="1"/>
          </p:cNvSpPr>
          <p:nvPr>
            <p:ph type="subTitle" idx="1"/>
          </p:nvPr>
        </p:nvSpPr>
        <p:spPr/>
        <p:txBody>
          <a:bodyPr/>
          <a:lstStyle/>
          <a:p>
            <a:r>
              <a:rPr lang="en-US" dirty="0" smtClean="0"/>
              <a:t>By: Alberto </a:t>
            </a:r>
            <a:r>
              <a:rPr lang="en-US" dirty="0" err="1" smtClean="0"/>
              <a:t>Sikaffy</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1905000" y="2819400"/>
            <a:ext cx="4495800" cy="3891192"/>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HN" dirty="0" err="1" smtClean="0"/>
              <a:t>Procedure</a:t>
            </a:r>
            <a:endParaRPr lang="es-HN" dirty="0"/>
          </a:p>
        </p:txBody>
      </p:sp>
      <p:sp>
        <p:nvSpPr>
          <p:cNvPr id="3" name="2 Marcador de contenido"/>
          <p:cNvSpPr>
            <a:spLocks noGrp="1"/>
          </p:cNvSpPr>
          <p:nvPr>
            <p:ph idx="1"/>
          </p:nvPr>
        </p:nvSpPr>
        <p:spPr>
          <a:xfrm>
            <a:off x="457200" y="1752600"/>
            <a:ext cx="5029200" cy="4702208"/>
          </a:xfrm>
        </p:spPr>
        <p:txBody>
          <a:bodyPr>
            <a:normAutofit fontScale="77500" lnSpcReduction="20000"/>
          </a:bodyPr>
          <a:lstStyle/>
          <a:p>
            <a:r>
              <a:rPr lang="en-US" dirty="0" smtClean="0"/>
              <a:t>For the experiment each child was exposed to the scenario individually so the would not be distracted by classmates. The first part of the experiment involved bringing a child and the adult model into a playroom. In the playroom, the child was seated in one corner filled with </a:t>
            </a:r>
            <a:r>
              <a:rPr lang="en-US" dirty="0" err="1" smtClean="0"/>
              <a:t>sutff</a:t>
            </a:r>
            <a:r>
              <a:rPr lang="en-US" dirty="0" smtClean="0"/>
              <a:t> like crayon and stickers and the adult model was seated in another corner containing a toy set, a mallet, and an inflatable </a:t>
            </a:r>
            <a:r>
              <a:rPr lang="en-US" dirty="0" err="1" smtClean="0"/>
              <a:t>Bobo</a:t>
            </a:r>
            <a:r>
              <a:rPr lang="en-US" dirty="0" smtClean="0"/>
              <a:t> doll</a:t>
            </a:r>
          </a:p>
        </p:txBody>
      </p:sp>
      <p:pic>
        <p:nvPicPr>
          <p:cNvPr id="4" name="Picture 7" descr="http://graphics8.nytimes.com/images/blogs/thelede/posts/0115bobo.jpg"/>
          <p:cNvPicPr/>
          <p:nvPr/>
        </p:nvPicPr>
        <p:blipFill>
          <a:blip r:embed="rId2" cstate="print"/>
          <a:srcRect/>
          <a:stretch>
            <a:fillRect/>
          </a:stretch>
        </p:blipFill>
        <p:spPr bwMode="auto">
          <a:xfrm>
            <a:off x="5791200" y="1752600"/>
            <a:ext cx="3124200" cy="41148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14400"/>
            <a:ext cx="8229600" cy="5540408"/>
          </a:xfrm>
        </p:spPr>
        <p:txBody>
          <a:bodyPr/>
          <a:lstStyle/>
          <a:p>
            <a:r>
              <a:rPr lang="en-US" dirty="0" smtClean="0"/>
              <a:t>Before leaving the room, the experimenter explained to the child that the toys in the adult corner were only for the adult to play with.</a:t>
            </a:r>
            <a:endParaRPr lang="es-HN" dirty="0"/>
          </a:p>
        </p:txBody>
      </p:sp>
      <p:pic>
        <p:nvPicPr>
          <p:cNvPr id="4" name="Picture 1" descr="http://www.psychnews.co.uk/wp-content/uploads/2008/05/bozo-300x300.jpg"/>
          <p:cNvPicPr/>
          <p:nvPr/>
        </p:nvPicPr>
        <p:blipFill>
          <a:blip r:embed="rId2" cstate="print"/>
          <a:srcRect/>
          <a:stretch>
            <a:fillRect/>
          </a:stretch>
        </p:blipFill>
        <p:spPr bwMode="auto">
          <a:xfrm>
            <a:off x="2895600" y="3200400"/>
            <a:ext cx="3276600" cy="2454349"/>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1371600"/>
            <a:ext cx="5638800" cy="5083208"/>
          </a:xfrm>
        </p:spPr>
        <p:txBody>
          <a:bodyPr>
            <a:normAutofit fontScale="92500" lnSpcReduction="20000"/>
          </a:bodyPr>
          <a:lstStyle/>
          <a:p>
            <a:r>
              <a:rPr lang="en-US" dirty="0" smtClean="0"/>
              <a:t>After a minute of playing with the toy set, the adult in the aggressive model scenario would attack the </a:t>
            </a:r>
            <a:r>
              <a:rPr lang="en-US" dirty="0" err="1" smtClean="0"/>
              <a:t>Bobo</a:t>
            </a:r>
            <a:r>
              <a:rPr lang="en-US" dirty="0" smtClean="0"/>
              <a:t> doll by hitting it. The mallet was also used to continually hit the </a:t>
            </a:r>
            <a:r>
              <a:rPr lang="en-US" dirty="0" err="1" smtClean="0"/>
              <a:t>Bobo</a:t>
            </a:r>
            <a:r>
              <a:rPr lang="en-US" dirty="0" smtClean="0"/>
              <a:t> doll on the head. After a period of about 10 minutes, the experimenter came back into the room, dismissed the adult model, and took the child into another playroom. </a:t>
            </a:r>
            <a:endParaRPr lang="es-HN" dirty="0"/>
          </a:p>
        </p:txBody>
      </p:sp>
      <p:pic>
        <p:nvPicPr>
          <p:cNvPr id="4" name="Picture 13" descr="http://news.stanford.edu/news/2006/february22/gifs/ppl_bandura.jpg"/>
          <p:cNvPicPr/>
          <p:nvPr/>
        </p:nvPicPr>
        <p:blipFill>
          <a:blip r:embed="rId2" cstate="print"/>
          <a:srcRect/>
          <a:stretch>
            <a:fillRect/>
          </a:stretch>
        </p:blipFill>
        <p:spPr bwMode="auto">
          <a:xfrm>
            <a:off x="6324600" y="3657600"/>
            <a:ext cx="2362200" cy="25146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n-US" dirty="0" smtClean="0"/>
              <a:t>The non-aggressive adult model simply played with the small toys for the entire 10 minute-period. In this situation, the </a:t>
            </a:r>
            <a:r>
              <a:rPr lang="en-US" dirty="0" err="1" smtClean="0"/>
              <a:t>Bobo</a:t>
            </a:r>
            <a:r>
              <a:rPr lang="en-US" dirty="0" smtClean="0"/>
              <a:t> doll was completely ignored by the model then the child was taken out of the room.</a:t>
            </a:r>
            <a:endParaRPr lang="es-HN" dirty="0"/>
          </a:p>
        </p:txBody>
      </p:sp>
      <p:pic>
        <p:nvPicPr>
          <p:cNvPr id="4" name="Picture 10" descr="http://www.mindhacks.com/blog/files/2008/06/bobo_doll_still.jpg"/>
          <p:cNvPicPr/>
          <p:nvPr/>
        </p:nvPicPr>
        <p:blipFill>
          <a:blip r:embed="rId2" cstate="print"/>
          <a:srcRect/>
          <a:stretch>
            <a:fillRect/>
          </a:stretch>
        </p:blipFill>
        <p:spPr bwMode="auto">
          <a:xfrm>
            <a:off x="3429000" y="4724400"/>
            <a:ext cx="2895600" cy="1825256"/>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n-US" dirty="0" smtClean="0"/>
              <a:t>The final stage of the experiment took place in a room in which the child was left alone for 20 minutes with a series of aggressive and non-aggressive toys to play with. A </a:t>
            </a:r>
            <a:r>
              <a:rPr lang="en-US" dirty="0" err="1" smtClean="0"/>
              <a:t>Bobo</a:t>
            </a:r>
            <a:r>
              <a:rPr lang="en-US" dirty="0" smtClean="0"/>
              <a:t> doll, a mallet, dart gun were among the aggressive toys to choose from. </a:t>
            </a:r>
          </a:p>
          <a:p>
            <a:endParaRPr lang="es-HN"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33400" y="762000"/>
            <a:ext cx="7620000" cy="3108543"/>
          </a:xfrm>
          <a:prstGeom prst="rect">
            <a:avLst/>
          </a:prstGeom>
        </p:spPr>
        <p:txBody>
          <a:bodyPr wrap="square">
            <a:spAutoFit/>
          </a:bodyPr>
          <a:lstStyle/>
          <a:p>
            <a:r>
              <a:rPr lang="en-US" sz="2800" dirty="0" smtClean="0">
                <a:latin typeface="+mj-lt"/>
              </a:rPr>
              <a:t>The nonaggressive toys were a tea set, paper and crayons, a ball, two dolls, cars and trucks, and plastic farm animals. Judges watched each child behind a one-way mirror and evaluated the subject based on various measures of aggressive behavior.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28600" y="762000"/>
            <a:ext cx="6781800" cy="5692808"/>
          </a:xfrm>
        </p:spPr>
        <p:txBody>
          <a:bodyPr>
            <a:normAutofit/>
          </a:bodyPr>
          <a:lstStyle/>
          <a:p>
            <a:r>
              <a:rPr lang="en-US" dirty="0" smtClean="0"/>
              <a:t>The first measure recorded was based on physical aggression. This included punching or kicking the </a:t>
            </a:r>
            <a:r>
              <a:rPr lang="en-US" dirty="0" err="1" smtClean="0"/>
              <a:t>Bobo</a:t>
            </a:r>
            <a:r>
              <a:rPr lang="en-US" dirty="0" smtClean="0"/>
              <a:t> doll, sitting on the </a:t>
            </a:r>
            <a:r>
              <a:rPr lang="en-US" dirty="0" err="1" smtClean="0"/>
              <a:t>Bobo</a:t>
            </a:r>
            <a:r>
              <a:rPr lang="en-US" dirty="0" smtClean="0"/>
              <a:t> doll, hitting it with a mallet, and tossing it around the room. Verbal aggression was the second measure. The judges counted each time the children imitated the aggressive adult model and recorded their results.</a:t>
            </a:r>
          </a:p>
          <a:p>
            <a:endParaRPr lang="es-HN" dirty="0"/>
          </a:p>
        </p:txBody>
      </p:sp>
      <p:pic>
        <p:nvPicPr>
          <p:cNvPr id="4" name="Picture 4" descr="http://www.sociology.org.uk/as4bobo1.jpg"/>
          <p:cNvPicPr/>
          <p:nvPr/>
        </p:nvPicPr>
        <p:blipFill>
          <a:blip r:embed="rId2" cstate="print"/>
          <a:srcRect/>
          <a:stretch>
            <a:fillRect/>
          </a:stretch>
        </p:blipFill>
        <p:spPr bwMode="auto">
          <a:xfrm>
            <a:off x="7010400" y="2971800"/>
            <a:ext cx="2133600" cy="28194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HN" dirty="0" smtClean="0"/>
              <a:t> Link </a:t>
            </a:r>
            <a:r>
              <a:rPr lang="es-HN" dirty="0" err="1" smtClean="0"/>
              <a:t>to</a:t>
            </a:r>
            <a:r>
              <a:rPr lang="es-HN" dirty="0" smtClean="0"/>
              <a:t> Bobo </a:t>
            </a:r>
            <a:r>
              <a:rPr lang="es-HN" dirty="0" err="1" smtClean="0"/>
              <a:t>Doll</a:t>
            </a:r>
            <a:r>
              <a:rPr lang="es-HN" dirty="0" smtClean="0"/>
              <a:t> </a:t>
            </a:r>
            <a:r>
              <a:rPr lang="es-HN" dirty="0" err="1" smtClean="0"/>
              <a:t>Experiment</a:t>
            </a:r>
            <a:endParaRPr lang="es-HN" dirty="0"/>
          </a:p>
        </p:txBody>
      </p:sp>
      <p:sp>
        <p:nvSpPr>
          <p:cNvPr id="3" name="2 Marcador de contenido"/>
          <p:cNvSpPr>
            <a:spLocks noGrp="1"/>
          </p:cNvSpPr>
          <p:nvPr>
            <p:ph idx="1"/>
          </p:nvPr>
        </p:nvSpPr>
        <p:spPr/>
        <p:txBody>
          <a:bodyPr/>
          <a:lstStyle/>
          <a:p>
            <a:r>
              <a:rPr lang="es-HN" dirty="0" smtClean="0"/>
              <a:t>M.youtube.com/index?desktop_uri%2F&amp;#</a:t>
            </a:r>
            <a:r>
              <a:rPr lang="es-HN" dirty="0" err="1" smtClean="0"/>
              <a:t>watch?v</a:t>
            </a:r>
            <a:r>
              <a:rPr lang="es-HN" dirty="0" smtClean="0"/>
              <a:t>=vdh7Mngntn&amp;client=</a:t>
            </a:r>
            <a:r>
              <a:rPr lang="es-HN" dirty="0" err="1" smtClean="0"/>
              <a:t>mv-google</a:t>
            </a:r>
            <a:endParaRPr lang="es-HN"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HN" dirty="0" err="1" smtClean="0"/>
              <a:t>Results</a:t>
            </a:r>
            <a:endParaRPr lang="es-HN" dirty="0"/>
          </a:p>
        </p:txBody>
      </p:sp>
      <p:sp>
        <p:nvSpPr>
          <p:cNvPr id="3" name="2 Marcador de contenido"/>
          <p:cNvSpPr>
            <a:spLocks noGrp="1"/>
          </p:cNvSpPr>
          <p:nvPr>
            <p:ph idx="1"/>
          </p:nvPr>
        </p:nvSpPr>
        <p:spPr>
          <a:xfrm>
            <a:off x="457200" y="1371600"/>
            <a:ext cx="5410200" cy="5083208"/>
          </a:xfrm>
        </p:spPr>
        <p:txBody>
          <a:bodyPr>
            <a:normAutofit fontScale="92500" lnSpcReduction="20000"/>
          </a:bodyPr>
          <a:lstStyle/>
          <a:p>
            <a:r>
              <a:rPr lang="en-US" dirty="0" err="1" smtClean="0"/>
              <a:t>Bandura</a:t>
            </a:r>
            <a:r>
              <a:rPr lang="en-US" dirty="0" smtClean="0"/>
              <a:t> found that the children exposed to the aggressive model were more likely to act in physically aggressive ways than those who were not exposed to the aggressive mode This experiment also determined that boy are usually more aggressive then girls. Children imitate what the adult models do even though it is a wrong thing.</a:t>
            </a:r>
            <a:endParaRPr lang="es-HN" dirty="0"/>
          </a:p>
        </p:txBody>
      </p:sp>
      <p:pic>
        <p:nvPicPr>
          <p:cNvPr id="4" name="Picture 19" descr="http://farm1.static.flickr.com/140/346973325_c715cfe001.jpg"/>
          <p:cNvPicPr/>
          <p:nvPr/>
        </p:nvPicPr>
        <p:blipFill>
          <a:blip r:embed="rId2" cstate="print"/>
          <a:srcRect/>
          <a:stretch>
            <a:fillRect/>
          </a:stretch>
        </p:blipFill>
        <p:spPr bwMode="auto">
          <a:xfrm>
            <a:off x="6096000" y="2590800"/>
            <a:ext cx="3048000" cy="32766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HN" dirty="0" err="1" smtClean="0"/>
              <a:t>Bibliography</a:t>
            </a:r>
            <a:endParaRPr lang="es-HN" dirty="0"/>
          </a:p>
        </p:txBody>
      </p:sp>
      <p:sp>
        <p:nvSpPr>
          <p:cNvPr id="3" name="2 Marcador de contenido"/>
          <p:cNvSpPr>
            <a:spLocks noGrp="1"/>
          </p:cNvSpPr>
          <p:nvPr>
            <p:ph idx="1"/>
          </p:nvPr>
        </p:nvSpPr>
        <p:spPr/>
        <p:txBody>
          <a:bodyPr>
            <a:normAutofit fontScale="77500" lnSpcReduction="20000"/>
          </a:bodyPr>
          <a:lstStyle/>
          <a:p>
            <a:r>
              <a:rPr lang="en-US" u="sng" dirty="0" smtClean="0">
                <a:hlinkClick r:id="rId2"/>
              </a:rPr>
              <a:t>http://en.wikipedia.org/wiki/Bobo_doll_experiment</a:t>
            </a:r>
            <a:endParaRPr lang="es-HN" dirty="0" smtClean="0"/>
          </a:p>
          <a:p>
            <a:r>
              <a:rPr lang="en-US" u="sng" dirty="0" smtClean="0">
                <a:hlinkClick r:id="rId3"/>
              </a:rPr>
              <a:t>http://www.experiment-resources.com/bobo-doll-experiment.html</a:t>
            </a:r>
            <a:endParaRPr lang="es-HN" dirty="0" smtClean="0"/>
          </a:p>
          <a:p>
            <a:r>
              <a:rPr lang="en-US" u="sng" dirty="0" smtClean="0">
                <a:hlinkClick r:id="rId4"/>
              </a:rPr>
              <a:t>http://images.google.hn/images?gbv=2&amp;hl=es&amp;q=bobo+doll+experiment&amp;um=1&amp;ie=UTF-8&amp;ei=K1T0SobmOci0tgf6_cGrAw&amp;sa=X&amp;oi=image_result_group&amp;ct=title&amp;resnum=4&amp;ved=0CCQQsAQwAw</a:t>
            </a:r>
            <a:endParaRPr lang="es-HN" dirty="0" smtClean="0"/>
          </a:p>
          <a:p>
            <a:r>
              <a:rPr lang="en-US" u="sng" dirty="0" smtClean="0">
                <a:hlinkClick r:id="rId5"/>
              </a:rPr>
              <a:t>http://www.youtube.com/watch?v=vdh7MngntnI</a:t>
            </a:r>
            <a:endParaRPr lang="es-HN" dirty="0" smtClean="0"/>
          </a:p>
          <a:p>
            <a:r>
              <a:rPr lang="en-US" u="sng" dirty="0" smtClean="0">
                <a:hlinkClick r:id="rId6"/>
              </a:rPr>
              <a:t>http://www.des.emory.edu/mfp/bandurabio.html</a:t>
            </a:r>
            <a:endParaRPr lang="es-HN" dirty="0" smtClean="0"/>
          </a:p>
          <a:p>
            <a:r>
              <a:rPr lang="en-US" u="sng" dirty="0" smtClean="0">
                <a:hlinkClick r:id="rId7"/>
              </a:rPr>
              <a:t>http://psychology.about.com/b/2008/06/09/watch-video-of-banduras-famous-bobo-doll-experiment.htm</a:t>
            </a:r>
            <a:endParaRPr lang="es-HN" dirty="0" smtClean="0"/>
          </a:p>
          <a:p>
            <a:r>
              <a:rPr lang="en-US" u="sng" dirty="0" smtClean="0">
                <a:hlinkClick r:id="rId8"/>
              </a:rPr>
              <a:t>http://psychclassics.yorku.ca/Bandura/bobo.htm</a:t>
            </a:r>
            <a:endParaRPr lang="es-HN" dirty="0" smtClean="0"/>
          </a:p>
          <a:p>
            <a:endParaRPr lang="es-HN"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Biography</a:t>
            </a:r>
            <a:endParaRPr lang="en-US" dirty="0"/>
          </a:p>
        </p:txBody>
      </p:sp>
      <p:sp>
        <p:nvSpPr>
          <p:cNvPr id="3" name="Content Placeholder 2"/>
          <p:cNvSpPr>
            <a:spLocks noGrp="1"/>
          </p:cNvSpPr>
          <p:nvPr>
            <p:ph idx="1"/>
          </p:nvPr>
        </p:nvSpPr>
        <p:spPr>
          <a:xfrm>
            <a:off x="304800" y="1828800"/>
            <a:ext cx="5867400" cy="4626008"/>
          </a:xfrm>
        </p:spPr>
        <p:txBody>
          <a:bodyPr>
            <a:normAutofit lnSpcReduction="10000"/>
          </a:bodyPr>
          <a:lstStyle/>
          <a:p>
            <a:r>
              <a:rPr lang="en-US" smtClean="0"/>
              <a:t>Albert </a:t>
            </a:r>
            <a:r>
              <a:rPr lang="en-US" dirty="0" err="1" smtClean="0"/>
              <a:t>Bandura</a:t>
            </a:r>
            <a:r>
              <a:rPr lang="en-US" dirty="0" smtClean="0"/>
              <a:t> was born in December 4 1925.</a:t>
            </a:r>
          </a:p>
          <a:p>
            <a:r>
              <a:rPr lang="en-US" dirty="0" smtClean="0"/>
              <a:t>He was born in </a:t>
            </a:r>
            <a:r>
              <a:rPr lang="en-US" dirty="0" err="1" smtClean="0"/>
              <a:t>Mundare</a:t>
            </a:r>
            <a:r>
              <a:rPr lang="en-US" dirty="0" smtClean="0"/>
              <a:t>, Alberta, Canada.</a:t>
            </a:r>
          </a:p>
          <a:p>
            <a:r>
              <a:rPr lang="en-US" dirty="0" smtClean="0"/>
              <a:t>He is a psychologist specializing in social cognitive theory and self-efficacy. </a:t>
            </a:r>
          </a:p>
          <a:p>
            <a:r>
              <a:rPr lang="en-US" dirty="0" smtClean="0"/>
              <a:t>He is most famous for his social learning theory.</a:t>
            </a:r>
            <a:endParaRPr lang="en-US" dirty="0"/>
          </a:p>
        </p:txBody>
      </p:sp>
      <p:pic>
        <p:nvPicPr>
          <p:cNvPr id="1027" name="Picture 3"/>
          <p:cNvPicPr>
            <a:picLocks noChangeAspect="1" noChangeArrowheads="1"/>
          </p:cNvPicPr>
          <p:nvPr/>
        </p:nvPicPr>
        <p:blipFill>
          <a:blip r:embed="rId2" cstate="print"/>
          <a:srcRect/>
          <a:stretch>
            <a:fillRect/>
          </a:stretch>
        </p:blipFill>
        <p:spPr bwMode="auto">
          <a:xfrm>
            <a:off x="6477000" y="762000"/>
            <a:ext cx="2476500" cy="340106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62200"/>
            <a:ext cx="5867400" cy="4267200"/>
          </a:xfrm>
        </p:spPr>
        <p:txBody>
          <a:bodyPr>
            <a:normAutofit fontScale="92500" lnSpcReduction="10000"/>
          </a:bodyPr>
          <a:lstStyle/>
          <a:p>
            <a:r>
              <a:rPr lang="en-US" dirty="0" err="1" smtClean="0"/>
              <a:t>Bandura</a:t>
            </a:r>
            <a:r>
              <a:rPr lang="en-US" dirty="0" smtClean="0"/>
              <a:t> graduated with a B.A. from the University of British Columbia with the </a:t>
            </a:r>
            <a:r>
              <a:rPr lang="en-US" dirty="0" err="1" smtClean="0"/>
              <a:t>Bolocan</a:t>
            </a:r>
            <a:r>
              <a:rPr lang="en-US" dirty="0" smtClean="0"/>
              <a:t> Award in psychology, and then obtained his M.A. in 1951 and Ph.D. in 1952 from the University of Iowa. Arthur Benton was his academic adviser at Iowa. </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6286500" y="2667000"/>
            <a:ext cx="2857500" cy="35814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52400" y="1066800"/>
            <a:ext cx="4191000" cy="5388008"/>
          </a:xfrm>
        </p:spPr>
        <p:txBody>
          <a:bodyPr>
            <a:normAutofit fontScale="85000" lnSpcReduction="20000"/>
          </a:bodyPr>
          <a:lstStyle/>
          <a:p>
            <a:r>
              <a:rPr lang="en-US" dirty="0" smtClean="0"/>
              <a:t>Upon graduation, he participated in a clinical internship with the Wichita Kansas Guidance Center. The following year, he accepted a teaching position at Stanford University in 1953, which he still holds today. In 1974 the American Psychological Association elected him to its presidency.</a:t>
            </a:r>
            <a:endParaRPr lang="es-HN" dirty="0"/>
          </a:p>
        </p:txBody>
      </p:sp>
      <p:pic>
        <p:nvPicPr>
          <p:cNvPr id="3074" name="Picture 2"/>
          <p:cNvPicPr>
            <a:picLocks noChangeAspect="1" noChangeArrowheads="1"/>
          </p:cNvPicPr>
          <p:nvPr/>
        </p:nvPicPr>
        <p:blipFill>
          <a:blip r:embed="rId2" cstate="print"/>
          <a:srcRect/>
          <a:stretch>
            <a:fillRect/>
          </a:stretch>
        </p:blipFill>
        <p:spPr bwMode="auto">
          <a:xfrm>
            <a:off x="4495800" y="2514600"/>
            <a:ext cx="4362450" cy="2181225"/>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2808"/>
            <a:ext cx="5029200" cy="4572000"/>
          </a:xfrm>
        </p:spPr>
        <p:txBody>
          <a:bodyPr>
            <a:normAutofit fontScale="77500" lnSpcReduction="20000"/>
          </a:bodyPr>
          <a:lstStyle/>
          <a:p>
            <a:r>
              <a:rPr lang="en-US" dirty="0" err="1" smtClean="0"/>
              <a:t>Bandura</a:t>
            </a:r>
            <a:r>
              <a:rPr lang="en-US" dirty="0" smtClean="0"/>
              <a:t> was initially influenced by Robert Sears' work on familial antecedents of social behavior and </a:t>
            </a:r>
            <a:r>
              <a:rPr lang="en-US" dirty="0" err="1" smtClean="0"/>
              <a:t>identificatory</a:t>
            </a:r>
            <a:r>
              <a:rPr lang="en-US" dirty="0" smtClean="0"/>
              <a:t> learning, </a:t>
            </a:r>
            <a:r>
              <a:rPr lang="en-US" dirty="0" err="1" smtClean="0"/>
              <a:t>Bandura</a:t>
            </a:r>
            <a:r>
              <a:rPr lang="en-US" dirty="0" smtClean="0"/>
              <a:t> directed his initial research to the role of social modeling in human motivation, thought, and action. In collaboration with Richard Walters, his first doctoral student, </a:t>
            </a:r>
            <a:r>
              <a:rPr lang="en-US" dirty="0" err="1" smtClean="0"/>
              <a:t>Bandura</a:t>
            </a:r>
            <a:r>
              <a:rPr lang="en-US" dirty="0" smtClean="0"/>
              <a:t> engaged in studies of social learning and aggression. </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5562600" y="2438400"/>
            <a:ext cx="3362207" cy="38100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r>
              <a:rPr lang="en-US" dirty="0" smtClean="0"/>
              <a:t>Their joint efforts illustrated the critical role of modeling in human behavior and led to a program of research into the determinants and mechanisms of observational learning (part of which has become known in the history of psychology as the "</a:t>
            </a:r>
            <a:r>
              <a:rPr lang="en-US" dirty="0" err="1" smtClean="0"/>
              <a:t>Bobo</a:t>
            </a:r>
            <a:r>
              <a:rPr lang="en-US" dirty="0" smtClean="0"/>
              <a:t> doll experiment"). The program also led to </a:t>
            </a:r>
            <a:r>
              <a:rPr lang="en-US" dirty="0" err="1" smtClean="0"/>
              <a:t>Bandura's</a:t>
            </a:r>
            <a:r>
              <a:rPr lang="en-US" dirty="0" smtClean="0"/>
              <a:t> first book, </a:t>
            </a:r>
            <a:r>
              <a:rPr lang="en-US" i="1" dirty="0" smtClean="0"/>
              <a:t>Adolescent Aggression</a:t>
            </a:r>
            <a:r>
              <a:rPr lang="en-US" dirty="0" smtClean="0"/>
              <a:t> in 1959.</a:t>
            </a:r>
          </a:p>
          <a:p>
            <a:endParaRPr lang="es-HN"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err="1" smtClean="0"/>
              <a:t>Books</a:t>
            </a:r>
            <a:endParaRPr lang="es-ES" dirty="0"/>
          </a:p>
        </p:txBody>
      </p:sp>
      <p:sp>
        <p:nvSpPr>
          <p:cNvPr id="3" name="2 Marcador de contenido"/>
          <p:cNvSpPr>
            <a:spLocks noGrp="1"/>
          </p:cNvSpPr>
          <p:nvPr>
            <p:ph idx="1"/>
          </p:nvPr>
        </p:nvSpPr>
        <p:spPr>
          <a:xfrm>
            <a:off x="457200" y="1600200"/>
            <a:ext cx="6781800" cy="4876800"/>
          </a:xfrm>
        </p:spPr>
        <p:txBody>
          <a:bodyPr/>
          <a:lstStyle/>
          <a:p>
            <a:r>
              <a:rPr lang="es-ES" sz="2400" b="1" dirty="0" err="1" smtClean="0">
                <a:solidFill>
                  <a:schemeClr val="bg1"/>
                </a:solidFill>
              </a:rPr>
              <a:t>Adolescent</a:t>
            </a:r>
            <a:r>
              <a:rPr lang="es-ES" sz="2400" b="1" dirty="0" smtClean="0">
                <a:solidFill>
                  <a:schemeClr val="bg1"/>
                </a:solidFill>
              </a:rPr>
              <a:t> </a:t>
            </a:r>
            <a:r>
              <a:rPr lang="es-ES" sz="2400" b="1" dirty="0" err="1" smtClean="0">
                <a:solidFill>
                  <a:schemeClr val="bg1"/>
                </a:solidFill>
              </a:rPr>
              <a:t>Aggression</a:t>
            </a:r>
            <a:endParaRPr lang="es-ES" sz="2400" b="1" dirty="0" smtClean="0">
              <a:solidFill>
                <a:schemeClr val="bg1"/>
              </a:solidFill>
            </a:endParaRPr>
          </a:p>
          <a:p>
            <a:r>
              <a:rPr lang="es-HN" sz="2400" b="1" dirty="0" err="1" smtClean="0">
                <a:solidFill>
                  <a:schemeClr val="bg1"/>
                </a:solidFill>
              </a:rPr>
              <a:t>Principles</a:t>
            </a:r>
            <a:r>
              <a:rPr lang="es-HN" sz="2400" b="1" dirty="0" smtClean="0">
                <a:solidFill>
                  <a:schemeClr val="bg1"/>
                </a:solidFill>
              </a:rPr>
              <a:t> of </a:t>
            </a:r>
            <a:r>
              <a:rPr lang="es-HN" sz="2400" b="1" dirty="0" err="1" smtClean="0">
                <a:solidFill>
                  <a:schemeClr val="bg1"/>
                </a:solidFill>
              </a:rPr>
              <a:t>behavior</a:t>
            </a:r>
            <a:r>
              <a:rPr lang="es-HN" sz="2400" b="1" dirty="0" smtClean="0">
                <a:solidFill>
                  <a:schemeClr val="bg1"/>
                </a:solidFill>
              </a:rPr>
              <a:t> </a:t>
            </a:r>
            <a:r>
              <a:rPr lang="es-HN" sz="2400" b="1" dirty="0" err="1" smtClean="0">
                <a:solidFill>
                  <a:schemeClr val="bg1"/>
                </a:solidFill>
              </a:rPr>
              <a:t>modification</a:t>
            </a:r>
            <a:endParaRPr lang="es-HN" sz="2400" b="1" dirty="0" smtClean="0">
              <a:solidFill>
                <a:schemeClr val="bg1"/>
              </a:solidFill>
            </a:endParaRPr>
          </a:p>
          <a:p>
            <a:r>
              <a:rPr lang="es-HN" sz="2400" b="1" dirty="0" err="1" smtClean="0">
                <a:solidFill>
                  <a:schemeClr val="bg1"/>
                </a:solidFill>
              </a:rPr>
              <a:t>Psychological</a:t>
            </a:r>
            <a:r>
              <a:rPr lang="es-HN" sz="2400" b="1" dirty="0" smtClean="0">
                <a:solidFill>
                  <a:schemeClr val="bg1"/>
                </a:solidFill>
              </a:rPr>
              <a:t> </a:t>
            </a:r>
            <a:r>
              <a:rPr lang="es-HN" sz="2400" b="1" dirty="0" err="1" smtClean="0">
                <a:solidFill>
                  <a:schemeClr val="bg1"/>
                </a:solidFill>
              </a:rPr>
              <a:t>modeling</a:t>
            </a:r>
            <a:r>
              <a:rPr lang="es-HN" sz="2400" b="1" dirty="0" smtClean="0">
                <a:solidFill>
                  <a:schemeClr val="bg1"/>
                </a:solidFill>
              </a:rPr>
              <a:t>; </a:t>
            </a:r>
            <a:r>
              <a:rPr lang="es-HN" sz="2400" b="1" dirty="0" err="1" smtClean="0">
                <a:solidFill>
                  <a:schemeClr val="bg1"/>
                </a:solidFill>
              </a:rPr>
              <a:t>conflicting</a:t>
            </a:r>
            <a:r>
              <a:rPr lang="es-HN" sz="2400" b="1" dirty="0" smtClean="0">
                <a:solidFill>
                  <a:schemeClr val="bg1"/>
                </a:solidFill>
              </a:rPr>
              <a:t> </a:t>
            </a:r>
            <a:r>
              <a:rPr lang="es-HN" sz="2400" b="1" dirty="0" err="1" smtClean="0">
                <a:solidFill>
                  <a:schemeClr val="bg1"/>
                </a:solidFill>
              </a:rPr>
              <a:t>theories</a:t>
            </a:r>
            <a:endParaRPr lang="es-HN" sz="2400" b="1" dirty="0" smtClean="0">
              <a:solidFill>
                <a:schemeClr val="bg1"/>
              </a:solidFill>
            </a:endParaRPr>
          </a:p>
          <a:p>
            <a:r>
              <a:rPr lang="es-HN" sz="2400" b="1" dirty="0" err="1" smtClean="0">
                <a:solidFill>
                  <a:schemeClr val="bg1"/>
                </a:solidFill>
              </a:rPr>
              <a:t>Self-efficacy</a:t>
            </a:r>
            <a:endParaRPr lang="es-HN" sz="2400" b="1" dirty="0" smtClean="0">
              <a:solidFill>
                <a:schemeClr val="bg1"/>
              </a:solidFill>
            </a:endParaRPr>
          </a:p>
          <a:p>
            <a:r>
              <a:rPr lang="en-US" sz="2400" b="1" dirty="0" smtClean="0">
                <a:solidFill>
                  <a:schemeClr val="bg1"/>
                </a:solidFill>
              </a:rPr>
              <a:t>Social learning and personality development</a:t>
            </a:r>
          </a:p>
          <a:p>
            <a:r>
              <a:rPr lang="en-US" sz="2400" b="1" dirty="0" smtClean="0">
                <a:solidFill>
                  <a:schemeClr val="bg1"/>
                </a:solidFill>
              </a:rPr>
              <a:t>Social foundations of thought and action</a:t>
            </a:r>
          </a:p>
          <a:p>
            <a:endParaRPr lang="en-US" sz="2800" b="1" dirty="0" smtClean="0">
              <a:solidFill>
                <a:schemeClr val="bg1"/>
              </a:solidFill>
            </a:endParaRPr>
          </a:p>
          <a:p>
            <a:endParaRPr lang="es-ES" dirty="0"/>
          </a:p>
        </p:txBody>
      </p:sp>
      <p:pic>
        <p:nvPicPr>
          <p:cNvPr id="1029" name="Picture 5"/>
          <p:cNvPicPr>
            <a:picLocks noChangeAspect="1" noChangeArrowheads="1"/>
          </p:cNvPicPr>
          <p:nvPr/>
        </p:nvPicPr>
        <p:blipFill>
          <a:blip r:embed="rId3" cstate="print"/>
          <a:srcRect/>
          <a:stretch>
            <a:fillRect/>
          </a:stretch>
        </p:blipFill>
        <p:spPr bwMode="auto">
          <a:xfrm>
            <a:off x="6400800" y="990600"/>
            <a:ext cx="2526030" cy="3429000"/>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HN" dirty="0" smtClean="0"/>
              <a:t>BOBO DOLL EXPERIMENT</a:t>
            </a:r>
            <a:endParaRPr lang="es-HN" dirty="0"/>
          </a:p>
        </p:txBody>
      </p:sp>
      <p:sp>
        <p:nvSpPr>
          <p:cNvPr id="3" name="2 Marcador de contenido"/>
          <p:cNvSpPr>
            <a:spLocks noGrp="1"/>
          </p:cNvSpPr>
          <p:nvPr>
            <p:ph idx="1"/>
          </p:nvPr>
        </p:nvSpPr>
        <p:spPr>
          <a:xfrm>
            <a:off x="457200" y="1774792"/>
            <a:ext cx="5791200" cy="4702208"/>
          </a:xfrm>
        </p:spPr>
        <p:txBody>
          <a:bodyPr>
            <a:normAutofit fontScale="77500" lnSpcReduction="20000"/>
          </a:bodyPr>
          <a:lstStyle/>
          <a:p>
            <a:r>
              <a:rPr lang="en-US" dirty="0" smtClean="0"/>
              <a:t>The </a:t>
            </a:r>
            <a:r>
              <a:rPr lang="en-US" b="1" dirty="0" err="1" smtClean="0"/>
              <a:t>Bobo</a:t>
            </a:r>
            <a:r>
              <a:rPr lang="en-US" b="1" dirty="0" smtClean="0"/>
              <a:t> doll experiment</a:t>
            </a:r>
            <a:r>
              <a:rPr lang="en-US" dirty="0" smtClean="0"/>
              <a:t> was conducted by Albert </a:t>
            </a:r>
            <a:r>
              <a:rPr lang="en-US" dirty="0" err="1" smtClean="0"/>
              <a:t>Bandura</a:t>
            </a:r>
            <a:r>
              <a:rPr lang="en-US" dirty="0" smtClean="0"/>
              <a:t> in 1961 and studied patterns of behavior associated with aggression.</a:t>
            </a:r>
          </a:p>
          <a:p>
            <a:r>
              <a:rPr lang="en-US" dirty="0" err="1" smtClean="0"/>
              <a:t>Bandura</a:t>
            </a:r>
            <a:r>
              <a:rPr lang="en-US" dirty="0" smtClean="0"/>
              <a:t> hoped that the experiment would prove that aggression can be explained, at least in part, by social learning theory. The theory of social learning would state that that behavior such as aggression is learned through observing and imitating the others</a:t>
            </a:r>
          </a:p>
          <a:p>
            <a:endParaRPr lang="en-US" dirty="0" smtClean="0"/>
          </a:p>
          <a:p>
            <a:endParaRPr lang="es-HN" dirty="0"/>
          </a:p>
        </p:txBody>
      </p:sp>
      <p:pic>
        <p:nvPicPr>
          <p:cNvPr id="4" name="Picture 16" descr="http://www.deguate.com/mujer/images/llorando_g.jpg"/>
          <p:cNvPicPr/>
          <p:nvPr/>
        </p:nvPicPr>
        <p:blipFill>
          <a:blip r:embed="rId2" cstate="print"/>
          <a:srcRect/>
          <a:stretch>
            <a:fillRect/>
          </a:stretch>
        </p:blipFill>
        <p:spPr bwMode="auto">
          <a:xfrm>
            <a:off x="6553200" y="3048000"/>
            <a:ext cx="2286000" cy="31242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HN" dirty="0" err="1" smtClean="0"/>
              <a:t>Why</a:t>
            </a:r>
            <a:r>
              <a:rPr lang="es-HN" dirty="0" smtClean="0"/>
              <a:t> </a:t>
            </a:r>
            <a:r>
              <a:rPr lang="es-HN" dirty="0" err="1" smtClean="0"/>
              <a:t>is</a:t>
            </a:r>
            <a:r>
              <a:rPr lang="es-HN" dirty="0" smtClean="0"/>
              <a:t> </a:t>
            </a:r>
            <a:r>
              <a:rPr lang="es-HN" dirty="0" err="1" smtClean="0"/>
              <a:t>it</a:t>
            </a:r>
            <a:r>
              <a:rPr lang="es-HN" dirty="0" smtClean="0"/>
              <a:t> </a:t>
            </a:r>
            <a:r>
              <a:rPr lang="es-HN" dirty="0" err="1" smtClean="0"/>
              <a:t>important</a:t>
            </a:r>
            <a:r>
              <a:rPr lang="es-HN" dirty="0" smtClean="0"/>
              <a:t>??????</a:t>
            </a:r>
            <a:endParaRPr lang="es-HN" dirty="0"/>
          </a:p>
        </p:txBody>
      </p:sp>
      <p:sp>
        <p:nvSpPr>
          <p:cNvPr id="3" name="2 Marcador de contenido"/>
          <p:cNvSpPr>
            <a:spLocks noGrp="1"/>
          </p:cNvSpPr>
          <p:nvPr>
            <p:ph idx="1"/>
          </p:nvPr>
        </p:nvSpPr>
        <p:spPr>
          <a:xfrm>
            <a:off x="457200" y="1600200"/>
            <a:ext cx="6629400" cy="4854608"/>
          </a:xfrm>
        </p:spPr>
        <p:txBody>
          <a:bodyPr>
            <a:normAutofit/>
          </a:bodyPr>
          <a:lstStyle/>
          <a:p>
            <a:r>
              <a:rPr lang="en-US" dirty="0" smtClean="0"/>
              <a:t>The experiment is important because it sparked many more studies about the effects that viewing violence had on children. Especially studies in to the effects of playing violent video games on young children and how it may effect their behavior in later life.</a:t>
            </a:r>
          </a:p>
          <a:p>
            <a:endParaRPr lang="es-HN" dirty="0" smtClean="0"/>
          </a:p>
          <a:p>
            <a:endParaRPr lang="es-HN" dirty="0"/>
          </a:p>
        </p:txBody>
      </p:sp>
      <p:pic>
        <p:nvPicPr>
          <p:cNvPr id="1026" name="Picture 2"/>
          <p:cNvPicPr>
            <a:picLocks noChangeAspect="1" noChangeArrowheads="1"/>
          </p:cNvPicPr>
          <p:nvPr/>
        </p:nvPicPr>
        <p:blipFill>
          <a:blip r:embed="rId2" cstate="print"/>
          <a:srcRect/>
          <a:stretch>
            <a:fillRect/>
          </a:stretch>
        </p:blipFill>
        <p:spPr bwMode="auto">
          <a:xfrm>
            <a:off x="7391400" y="3352800"/>
            <a:ext cx="1335049" cy="2581275"/>
          </a:xfrm>
          <a:prstGeom prst="rect">
            <a:avLst/>
          </a:prstGeom>
          <a:noFill/>
          <a:ln w="9525">
            <a:noFill/>
            <a:miter lim="800000"/>
            <a:headEnd/>
            <a:tailEnd/>
          </a:ln>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434</TotalTime>
  <Words>870</Words>
  <Application>Microsoft Office PowerPoint</Application>
  <PresentationFormat>On-screen Show (4:3)</PresentationFormat>
  <Paragraphs>44</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Verve</vt:lpstr>
      <vt:lpstr>Albert Bandura</vt:lpstr>
      <vt:lpstr>Biography</vt:lpstr>
      <vt:lpstr>Slide 3</vt:lpstr>
      <vt:lpstr>Slide 4</vt:lpstr>
      <vt:lpstr>Slide 5</vt:lpstr>
      <vt:lpstr>Slide 6</vt:lpstr>
      <vt:lpstr>Books</vt:lpstr>
      <vt:lpstr>BOBO DOLL EXPERIMENT</vt:lpstr>
      <vt:lpstr>Why is it important??????</vt:lpstr>
      <vt:lpstr>Procedure</vt:lpstr>
      <vt:lpstr>Slide 11</vt:lpstr>
      <vt:lpstr>Slide 12</vt:lpstr>
      <vt:lpstr>Slide 13</vt:lpstr>
      <vt:lpstr>Slide 14</vt:lpstr>
      <vt:lpstr>Slide 15</vt:lpstr>
      <vt:lpstr>Slide 16</vt:lpstr>
      <vt:lpstr> Link to Bobo Doll Experiment</vt:lpstr>
      <vt:lpstr>Results</vt:lpstr>
      <vt:lpstr>Bibliography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Albert Bandura</dc:title>
  <dc:creator>Student_3</dc:creator>
  <cp:lastModifiedBy>Comp13</cp:lastModifiedBy>
  <cp:revision>48</cp:revision>
  <dcterms:created xsi:type="dcterms:W3CDTF">2009-11-06T17:23:55Z</dcterms:created>
  <dcterms:modified xsi:type="dcterms:W3CDTF">2009-11-06T17:54:25Z</dcterms:modified>
</cp:coreProperties>
</file>